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0" r:id="rId1"/>
  </p:sldMasterIdLst>
  <p:sldIdLst>
    <p:sldId id="256" r:id="rId2"/>
    <p:sldId id="257" r:id="rId3"/>
    <p:sldId id="289" r:id="rId4"/>
    <p:sldId id="261" r:id="rId5"/>
    <p:sldId id="286" r:id="rId6"/>
    <p:sldId id="287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62" r:id="rId24"/>
    <p:sldId id="263" r:id="rId25"/>
    <p:sldId id="281" r:id="rId26"/>
    <p:sldId id="280" r:id="rId27"/>
    <p:sldId id="282" r:id="rId28"/>
    <p:sldId id="283" r:id="rId29"/>
    <p:sldId id="284" r:id="rId30"/>
    <p:sldId id="29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E25CE9-6023-07BE-BB1C-45F32FE26C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FEE963-8306-A415-35CB-73125945F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6E143-890D-A363-7236-20E41188A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5363C0-9482-C454-0199-F95EDA16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E7F337-DF35-CA24-0ECE-41F20787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5108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885CB-B67C-26BC-050D-C79DCD392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42B5E4-7970-3C41-82BE-5C5C895DE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8A5BEF-70E5-6726-3DE8-F5D43CA76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AA5C4-A975-93F7-1854-E2E24FA5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B7066-381E-347C-8F82-0E658357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72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FEFEAD9-939C-7360-710D-401B5B6BB6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74954BC-37CE-0E78-29C4-B1F50FA27C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A50C34-6A4F-0AB6-5BAA-A0A8A772B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81C1E-AEBD-ECF1-CF27-6C119E75F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BF78FE-7FF1-5978-5807-91A16AB5F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645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D9482-D2E0-877D-DC71-38E48C07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71486-F615-8293-7EE2-EDF8F736F7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1D7AB-9808-145E-D00A-31D015FE2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C101C-5AD9-0F40-88EF-10FE766F7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578742-B536-0986-DFD2-CD6F17607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809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BF67A-8890-D028-2A1D-1928882E9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F78EB5-ED52-FD0F-5B33-6302B3A9F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1B3DF-DACC-8184-4D39-4E95DE4E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6EECBE-426D-839D-7312-E45B58EB7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D506D-632D-147A-47B1-4B7B6ED14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9157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E873F2-C6C1-DDC8-C636-1619000A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73452-06CA-ED96-6435-42974A2914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64E280-0577-E602-E510-416288D70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8C5E9-3C24-3315-3885-3CA47BFCD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95A595-800C-DBFB-3FC1-017E9F10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E1EAE-5E56-3078-17CD-47ED56AAF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7807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5C000-4C4D-FF13-6387-81A3D792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F60D9B-55F9-68CA-30DE-9260A966F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4DC5E-4E7F-CA3E-5AFD-6B90F1CC1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DD6E08-1140-4E66-A858-FE02819C6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7A9B3-A506-D9FE-788C-6F4EA875FA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E1FBEA-DF52-33DC-9C61-D5BF14A3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AFF89-253D-7F6D-802D-EEB7ADEF8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4BD26-7989-6A0B-7A78-B4F1AD065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19978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F55FC-39AD-F4EF-8B2F-487E7EFB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6A8F7B-8BCD-63E3-F811-322FE50FE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8B37-EE22-B19C-512B-85C3943AD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A21366-E825-9D25-3FD0-A0C15B1F6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6948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7C4119-A0CF-39CF-6772-54D9AAB05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09B23-FC83-9DB4-DA4F-D66651D51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B426B3-2044-19C2-21C4-7C00BFE9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68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7735B-73F3-045D-09F6-AEB41B929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22703-71C5-3FD8-A6CA-DFE04272B1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3F8ABC-422C-37CC-D663-AA62D45F5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FBFC8A-EBB2-260E-106D-722E8E0ED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7620CD-76D8-3356-AB1D-16696E6A4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34E1DF-796B-5420-3DD0-E1CC07B50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8220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1C62E-2AB0-D94E-256C-03C307A3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2234B4-6406-BE9E-FFBC-D5A8C5ED66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B402D2-BCF6-4BBE-39D6-35FF085CD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903092-9C92-ADC5-8953-46D7BD949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18446D-74C5-6DFB-17F4-2DFA45FF5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356FD-E574-3453-B07C-7991300A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450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391931-41BD-4598-7D74-05BF6253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2C9CE-9733-7CF2-0F23-1E0A472BB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4F21F-DCA5-6949-EFA6-A7A300E071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7E485-D5C0-4BBC-95FB-F3A60A36309C}" type="datetimeFigureOut">
              <a:rPr lang="en-IN" smtClean="0"/>
              <a:t>01-09-2024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F695A-A7E0-4B1E-5CA7-BAD13DB392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FC6B4-2ABE-8D6C-4A42-9D6D9DCF5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3A603D-575A-455C-8CA1-A02C76FF39E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7054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23C992F-718C-C75F-9EB4-B977796DBC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4440" y="299803"/>
            <a:ext cx="10013430" cy="14840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ZOMATO SALES POWER-BI DASHBOARD</a:t>
            </a:r>
            <a:endParaRPr lang="en-I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84CE65F3-0F15-C816-6E48-E0E64795BB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46164"/>
            <a:ext cx="9144000" cy="494675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RAPAKA MANOJ KUMAR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692B104-B773-87F4-1815-FF308E790E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53" y="1959964"/>
            <a:ext cx="11220693" cy="378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512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464F47D-3A6A-5FAC-B5B5-20602E62FE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5" y="439159"/>
            <a:ext cx="11159489" cy="597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2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15CEA2-088D-2161-E047-1406DCB2F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37759"/>
            <a:ext cx="10621107" cy="578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8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F51227-B8ED-E64D-F199-79EBF309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528232"/>
            <a:ext cx="11352628" cy="580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7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812B36-30D1-B4FD-F4DA-7B2C28708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4" y="480601"/>
            <a:ext cx="10719581" cy="589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113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DEC99-F0C9-2464-B74F-08B9A74AFE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0166"/>
            <a:ext cx="10515600" cy="5726797"/>
          </a:xfrm>
        </p:spPr>
        <p:txBody>
          <a:bodyPr/>
          <a:lstStyle/>
          <a:p>
            <a:r>
              <a:rPr lang="en-IN" dirty="0"/>
              <a:t>3)Replace null values with others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D875CA-D89C-5E6E-F3FB-C7DB496199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3" y="1012874"/>
            <a:ext cx="11029070" cy="527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98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A10A2-A97F-22F5-F46C-38D98DEEB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62708"/>
            <a:ext cx="10515600" cy="5614255"/>
          </a:xfrm>
        </p:spPr>
        <p:txBody>
          <a:bodyPr/>
          <a:lstStyle/>
          <a:p>
            <a:r>
              <a:rPr lang="en-IN" dirty="0"/>
              <a:t>4)Merging order data with restaurant data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B98C7-A2E6-833C-1C4F-54B44B830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85" y="1209822"/>
            <a:ext cx="10860258" cy="512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71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1B674-5222-1BD7-D621-D50CBBD815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82" y="633413"/>
            <a:ext cx="10986867" cy="5543550"/>
          </a:xfrm>
        </p:spPr>
      </p:pic>
    </p:spTree>
    <p:extLst>
      <p:ext uri="{BB962C8B-B14F-4D97-AF65-F5344CB8AC3E}">
        <p14:creationId xmlns:p14="http://schemas.microsoft.com/office/powerpoint/2010/main" val="4204144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8F939BC-729A-F7B1-0E79-776F7487D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7213"/>
            <a:ext cx="10515600" cy="5619750"/>
          </a:xfrm>
        </p:spPr>
        <p:txBody>
          <a:bodyPr/>
          <a:lstStyle/>
          <a:p>
            <a:r>
              <a:rPr lang="en-IN" dirty="0"/>
              <a:t>5) Replacing with null value with others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995A3F-2B4F-C5B4-F771-1EA9D7D938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75" y="1111347"/>
            <a:ext cx="10723844" cy="506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30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8E73B3-CF64-3D8D-70C8-46794A5D3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843"/>
            <a:ext cx="10515600" cy="5586120"/>
          </a:xfrm>
        </p:spPr>
        <p:txBody>
          <a:bodyPr/>
          <a:lstStyle/>
          <a:p>
            <a:r>
              <a:rPr lang="en-IN" dirty="0"/>
              <a:t>6) To filter AMOUNT and QUANTITY I have to unpivot orders </a:t>
            </a:r>
            <a:r>
              <a:rPr lang="en-IN" dirty="0" err="1"/>
              <a:t>sales_qty</a:t>
            </a:r>
            <a:r>
              <a:rPr lang="en-IN" dirty="0"/>
              <a:t> and sales_amount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89501D-60CC-12C7-04A1-5840C8166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02" y="1491175"/>
            <a:ext cx="10397197" cy="48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9138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EC1DE9-E082-0DCD-1ACC-9AB80BD1323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13" y="450850"/>
            <a:ext cx="11380787" cy="5726113"/>
          </a:xfrm>
        </p:spPr>
      </p:pic>
    </p:spTree>
    <p:extLst>
      <p:ext uri="{BB962C8B-B14F-4D97-AF65-F5344CB8AC3E}">
        <p14:creationId xmlns:p14="http://schemas.microsoft.com/office/powerpoint/2010/main" val="2848843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243C3-F697-C97C-F60D-EEC1C69A0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CEB650-2922-05C5-8BA4-AA7CF097A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 OF THE PROJECT</a:t>
            </a:r>
          </a:p>
          <a:p>
            <a:r>
              <a:rPr lang="en-US" dirty="0"/>
              <a:t>Key objectives </a:t>
            </a:r>
          </a:p>
          <a:p>
            <a:r>
              <a:rPr lang="en-US" dirty="0"/>
              <a:t>Dataset</a:t>
            </a:r>
          </a:p>
          <a:p>
            <a:r>
              <a:rPr lang="en-US" dirty="0"/>
              <a:t>Challenges</a:t>
            </a:r>
          </a:p>
          <a:p>
            <a:r>
              <a:rPr lang="en-IN" dirty="0"/>
              <a:t>Findings</a:t>
            </a:r>
          </a:p>
          <a:p>
            <a:r>
              <a:rPr lang="en-IN" dirty="0"/>
              <a:t>Recommendations</a:t>
            </a:r>
          </a:p>
          <a:p>
            <a:r>
              <a:rPr lang="en-IN" dirty="0"/>
              <a:t>Output pages</a:t>
            </a:r>
          </a:p>
          <a:p>
            <a:r>
              <a:rPr lang="en-IN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598727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470BB6-24D2-9986-254F-9068064744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8640"/>
            <a:ext cx="10515600" cy="5628323"/>
          </a:xfrm>
        </p:spPr>
        <p:txBody>
          <a:bodyPr/>
          <a:lstStyle/>
          <a:p>
            <a:r>
              <a:rPr lang="en-IN" dirty="0"/>
              <a:t>7) changing attribute column in orders data set to </a:t>
            </a:r>
            <a:r>
              <a:rPr lang="en-IN" dirty="0" err="1"/>
              <a:t>sales_qty</a:t>
            </a:r>
            <a:r>
              <a:rPr lang="en-IN" dirty="0"/>
              <a:t> to Quantity and Sales_amount to Amount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3C1BAC-8B35-E5A4-2504-878634D88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63040"/>
            <a:ext cx="10837985" cy="479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18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6FBD6-E2F4-2F4D-341F-CCBC368B8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723" y="599680"/>
            <a:ext cx="10719582" cy="56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9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5A4530-261E-BFA7-6EF5-4ED438DEF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58" y="575864"/>
            <a:ext cx="10564837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68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903E0A-0D89-5F5A-2413-F096D50F6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52E1C5-766D-8E00-0A97-BD93D026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Top-performing cuisines and popular restaurant types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Insights on customer preferences and engagement metrics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Opportunities for expanding popular menu items and optimizing restaurant locations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899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97EA7-E98B-8B0E-3308-7251AC52F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𝐑𝐞𝐜𝐨𝐦𝐦𝐞𝐧𝐝𝐚𝐭𝐢𝐨𝐧𝐬: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6AE285-1D3A-0FA4-EEC2-1316FEEEDD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Expand offerings in popular cuisine categories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Enhance marketing strategies based on customer reviews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menu based on sales trends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Focus on high-performing locations for growth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Implement customer feedback loops for continuous improvement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58594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3829405-AD1F-A1E5-2453-593A22886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37" y="1237957"/>
            <a:ext cx="10874326" cy="5330315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3B148C3-F239-6587-21C1-32771B07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6486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 PAGE</a:t>
            </a:r>
          </a:p>
        </p:txBody>
      </p:sp>
    </p:spTree>
    <p:extLst>
      <p:ext uri="{BB962C8B-B14F-4D97-AF65-F5344CB8AC3E}">
        <p14:creationId xmlns:p14="http://schemas.microsoft.com/office/powerpoint/2010/main" val="1296241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287EFB-C899-1A26-70AD-1288AB139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" y="1800665"/>
            <a:ext cx="11240086" cy="486252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D8637B6E-8268-6C21-A4BB-B870EE542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PAGE</a:t>
            </a:r>
          </a:p>
        </p:txBody>
      </p:sp>
    </p:spTree>
    <p:extLst>
      <p:ext uri="{BB962C8B-B14F-4D97-AF65-F5344CB8AC3E}">
        <p14:creationId xmlns:p14="http://schemas.microsoft.com/office/powerpoint/2010/main" val="380819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02CE82-8D0E-2DB5-5661-704C9FCC1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588" y="1589649"/>
            <a:ext cx="10888394" cy="4993604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99517417-7373-3C7F-D892-1585BFF97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41644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PERFORMANCE PAGE</a:t>
            </a:r>
          </a:p>
        </p:txBody>
      </p:sp>
    </p:spTree>
    <p:extLst>
      <p:ext uri="{BB962C8B-B14F-4D97-AF65-F5344CB8AC3E}">
        <p14:creationId xmlns:p14="http://schemas.microsoft.com/office/powerpoint/2010/main" val="1649905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BFB846-A2B5-BC22-F18C-6DD886067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79" y="1378634"/>
            <a:ext cx="10705513" cy="508703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B734FC88-4781-9851-2C62-1074E14AA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8426"/>
          </a:xfrm>
        </p:spPr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CITY PERFORMANCE PAGE</a:t>
            </a:r>
          </a:p>
        </p:txBody>
      </p:sp>
    </p:spTree>
    <p:extLst>
      <p:ext uri="{BB962C8B-B14F-4D97-AF65-F5344CB8AC3E}">
        <p14:creationId xmlns:p14="http://schemas.microsoft.com/office/powerpoint/2010/main" val="703253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B4FDA-91B7-144A-1A7C-78711BF6F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50D33-A263-6859-5B27-C8488500F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project provided actionable insights into cuisine preferences and sales distribution.</a:t>
            </a:r>
          </a:p>
          <a:p>
            <a:r>
              <a:rPr lang="en-US" dirty="0"/>
              <a:t>Challenges were addressed through data preprocessing, merging, and visualization techniques.</a:t>
            </a:r>
          </a:p>
          <a:p>
            <a:r>
              <a:rPr lang="en-US" dirty="0"/>
              <a:t>The analysis highlighted areas for strategic growth and operational improvement.</a:t>
            </a:r>
          </a:p>
          <a:p>
            <a:r>
              <a:rPr lang="en-US" dirty="0"/>
              <a:t>The dashboard served as a valuable tool for decision-making and future planning.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33728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7E5D2C0-0487-4007-66B8-5A0BFB785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 of the project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F012FAD-B8B6-109B-8ED3-7EBBCA207E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Categorize and analyze food items to understand the variety and popularity across different cuisines.</a:t>
            </a:r>
          </a:p>
          <a:p>
            <a:r>
              <a:rPr lang="en-US" dirty="0"/>
              <a:t>Investigate sales performance to identify trends and patterns that can drive business decisions.</a:t>
            </a:r>
          </a:p>
          <a:p>
            <a:r>
              <a:rPr lang="en-US" dirty="0"/>
              <a:t>Assess customer satisfaction and engagement to enhance user experience and retention.</a:t>
            </a:r>
          </a:p>
          <a:p>
            <a:r>
              <a:rPr lang="en-US" dirty="0"/>
              <a:t>Explore the geographic distribution of restaurants to uncover opportunities for strategic growth and expansion.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3293165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1F0561-AA42-D7AA-DD2A-D2079A9B7F2E}"/>
              </a:ext>
            </a:extLst>
          </p:cNvPr>
          <p:cNvSpPr txBox="1"/>
          <p:nvPr/>
        </p:nvSpPr>
        <p:spPr>
          <a:xfrm>
            <a:off x="2599006" y="2790651"/>
            <a:ext cx="60983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1" dirty="0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Times New Roman" pitchFamily="18" charset="0"/>
                <a:cs typeface="Times New Roman" pitchFamily="18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297462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686B16-C5E2-48A3-7C51-08782F5AF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9BB05-91CE-EE72-952C-6F16CE869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Categorized food items and analysed cuisine variety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Investigated sales trends and restaurant distribution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Assessed customer satisfaction and engagement </a:t>
            </a:r>
          </a:p>
          <a:p>
            <a:pPr>
              <a:lnSpc>
                <a:spcPct val="150000"/>
              </a:lnSpc>
            </a:pPr>
            <a:r>
              <a:rPr lang="en-IN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Visualized geographic insights for strategic growth</a:t>
            </a:r>
            <a:b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899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E5EB6-4CBC-3EE9-09DB-FE26CEBC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SETS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502624-4810-F9A6-9306-704232E0E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DATA 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f-id, item, veg-or-non-veg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MENU DATASET-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r-id , f-id,cuisine,price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ORDERS DATASET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salesqty,sales-amount ,currency, user_id ,r-id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 DATA SET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name, country ,city ,rating ,rating count ,cuisine ,link ,address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DATASET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-user_id,name,age ,gender,marital status,occupation</a:t>
            </a:r>
          </a:p>
        </p:txBody>
      </p:sp>
    </p:spTree>
    <p:extLst>
      <p:ext uri="{BB962C8B-B14F-4D97-AF65-F5344CB8AC3E}">
        <p14:creationId xmlns:p14="http://schemas.microsoft.com/office/powerpoint/2010/main" val="1135002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BE645-3D7C-D412-B43C-C95246DCD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of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FF04F7-C4D5-CB90-AE47-FD664DF07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Corrected header issues in the food dataset and merged it with the menu dataset.</a:t>
            </a:r>
          </a:p>
          <a:p>
            <a:r>
              <a:rPr lang="en-US" dirty="0"/>
              <a:t>Replaced null values in the datasets with appropriate substitutes.</a:t>
            </a:r>
          </a:p>
          <a:p>
            <a:r>
              <a:rPr lang="en-US" dirty="0"/>
              <a:t>Unpivoted the orders dataset to filter amount and quantity effectively.</a:t>
            </a:r>
          </a:p>
          <a:p>
            <a:r>
              <a:rPr lang="en-US" dirty="0"/>
              <a:t>Applied DAX functions and used visual elements like bar charts, line charts, and filters.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0757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ED674-2B72-E410-9A24-493E7C48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CHALLENGES IN ZOMATO SALES DATA SET</a:t>
            </a:r>
            <a:endParaRPr lang="en-I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8D0E-ED2C-C56F-EEDE-7856C97B66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2198"/>
            <a:ext cx="10515600" cy="53047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1) Food dataset not loaded correctly use first row as headers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65BEFB-CDB2-63B3-AF93-E6A60DA9ED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8972"/>
            <a:ext cx="11049000" cy="50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751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E99D83-2201-F671-76B6-29E5EBB7CB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52" y="566338"/>
            <a:ext cx="11071274" cy="572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56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DC79A-B06E-0C3C-4B0C-0CF992228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3895"/>
            <a:ext cx="10515600" cy="5783068"/>
          </a:xfrm>
        </p:spPr>
        <p:txBody>
          <a:bodyPr/>
          <a:lstStyle/>
          <a:p>
            <a:r>
              <a:rPr lang="en-US" dirty="0"/>
              <a:t>2) challenge merge menu data with food data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DA5183-76C6-DCFB-2460-DC155AC1F7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77" y="1069145"/>
            <a:ext cx="10378234" cy="545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010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</TotalTime>
  <Words>447</Words>
  <Application>Microsoft Office PowerPoint</Application>
  <PresentationFormat>Widescreen</PresentationFormat>
  <Paragraphs>60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Times New Roman</vt:lpstr>
      <vt:lpstr>Office Theme</vt:lpstr>
      <vt:lpstr>ZOMATO SALES POWER-BI DASHBOARD</vt:lpstr>
      <vt:lpstr>CONTENTS</vt:lpstr>
      <vt:lpstr>Aim of the project</vt:lpstr>
      <vt:lpstr>Key objectives</vt:lpstr>
      <vt:lpstr>DATA SETS</vt:lpstr>
      <vt:lpstr>Challenges of the Project</vt:lpstr>
      <vt:lpstr>CHALLENGES IN ZOMATO SALES DATA 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Findings</vt:lpstr>
      <vt:lpstr>𝐑𝐞𝐜𝐨𝐦𝐦𝐞𝐧𝐝𝐚𝐭𝐢𝐨𝐧𝐬:</vt:lpstr>
      <vt:lpstr>INDEX PAGE</vt:lpstr>
      <vt:lpstr>OVERVIEW PAGE</vt:lpstr>
      <vt:lpstr>USER PERFORMANCE PAGE</vt:lpstr>
      <vt:lpstr>CITY PERFORMANCE PAGE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Manojkumar Rapaka</dc:creator>
  <cp:lastModifiedBy>Manojkumar Rapaka</cp:lastModifiedBy>
  <cp:revision>4</cp:revision>
  <dcterms:created xsi:type="dcterms:W3CDTF">2024-09-01T06:28:40Z</dcterms:created>
  <dcterms:modified xsi:type="dcterms:W3CDTF">2024-09-01T12:40:08Z</dcterms:modified>
</cp:coreProperties>
</file>